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7" r:id="rId3"/>
    <p:sldId id="259" r:id="rId4"/>
    <p:sldId id="260" r:id="rId5"/>
    <p:sldId id="261" r:id="rId6"/>
    <p:sldId id="313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09" r:id="rId40"/>
    <p:sldId id="310" r:id="rId41"/>
    <p:sldId id="311" r:id="rId42"/>
    <p:sldId id="312" r:id="rId43"/>
  </p:sldIdLst>
  <p:sldSz cx="12192000" cy="6858000"/>
  <p:notesSz cx="6858000" cy="9144000"/>
  <p:embeddedFontLst>
    <p:embeddedFont>
      <p:font typeface="Arial Black" panose="020B0604020202020204" pitchFamily="34" charset="0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c88059615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c88059615_0_4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12c88059615_0_4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2c88059615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2c88059615_0_5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12c88059615_0_5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c8805961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c88059615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12c88059615_1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8856cd2d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28856cd2d0_0_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128856cd2d0_0_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c88059615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c88059615_0_5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12c88059615_0_5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2c88059615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2c88059615_0_4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2c88059615_0_4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2c88059615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2c88059615_0_5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g12c88059615_0_5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2c88059615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2c88059615_0_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g12c88059615_0_3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c88059615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c88059615_0_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g12c88059615_0_3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2c88059615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2c88059615_0_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g12c88059615_0_3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24512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c880596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c8805961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12c8805961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git@github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HPC_software_dev_course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swcarpentry.github.io/git-novice/index.html" TargetMode="External"/><Relationship Id="rId4" Type="http://schemas.openxmlformats.org/officeDocument/2006/relationships/hyperlink" Target="https://www.colorado.edu/crdds/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Arial Black"/>
                <a:ea typeface="Arial Black"/>
                <a:cs typeface="Arial Black"/>
                <a:sym typeface="Arial Black"/>
              </a:rPr>
              <a:t>Why do I need Git/GitHub??</a:t>
            </a:r>
            <a:endParaRPr sz="380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version control?</a:t>
            </a: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Think Google Drive with jet engines!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have direct control over: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history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paths (alternate universe)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merging new changes into projects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1125" y="325875"/>
            <a:ext cx="2496350" cy="140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22"/>
          <p:cNvGrpSpPr/>
          <p:nvPr/>
        </p:nvGrpSpPr>
        <p:grpSpPr>
          <a:xfrm>
            <a:off x="6867025" y="3057225"/>
            <a:ext cx="5094475" cy="2610400"/>
            <a:chOff x="6867025" y="3057225"/>
            <a:chExt cx="5094475" cy="2610400"/>
          </a:xfrm>
        </p:grpSpPr>
        <p:pic>
          <p:nvPicPr>
            <p:cNvPr id="161" name="Google Shape;161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67025" y="3057225"/>
              <a:ext cx="5094475" cy="2610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22"/>
            <p:cNvSpPr/>
            <p:nvPr/>
          </p:nvSpPr>
          <p:spPr>
            <a:xfrm>
              <a:off x="6913350" y="4669300"/>
              <a:ext cx="824700" cy="216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22"/>
          <p:cNvSpPr txBox="1"/>
          <p:nvPr/>
        </p:nvSpPr>
        <p:spPr>
          <a:xfrm>
            <a:off x="6971550" y="4546900"/>
            <a:ext cx="70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6AA84F"/>
                </a:solidFill>
                <a:highlight>
                  <a:schemeClr val="lt1"/>
                </a:highlight>
              </a:rPr>
              <a:t>Main    </a:t>
            </a:r>
            <a:endParaRPr sz="1800" b="1">
              <a:solidFill>
                <a:srgbClr val="6AA84F"/>
              </a:solidFill>
              <a:highlight>
                <a:schemeClr val="lt1"/>
              </a:highlight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Images: wikicommons, nobledesktop.com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Subversion (svn)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Mercurial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CVS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etx…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We’re going to stick to Git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industry standard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widely known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most resources</a:t>
            </a:r>
            <a:endParaRPr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408" y="1363599"/>
            <a:ext cx="1826775" cy="15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8295" y="2184374"/>
            <a:ext cx="1686750" cy="216747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5998" y="4400248"/>
            <a:ext cx="1419275" cy="14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vs GitHub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Git: version control system (installed locally)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actual software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GitHub: Cloud-based storage (repository, or “repo”) site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common/shared area to host projects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many Git features as a web GUI</a:t>
            </a:r>
            <a:endParaRPr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173" y="8604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62725" y="3670975"/>
            <a:ext cx="1657475" cy="1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Many systems already have Git installed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check in a terminal with: 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--version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if you don’t have it, you’ll need to install it from the main Git website: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https://git-scm.com/downloads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Or, you can follow along on your computer if you have git installed, or log into the RC system which has Git already installed.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into RC via Terminal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To login to an RC login node:</a:t>
            </a:r>
            <a:endParaRPr sz="240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ssh &lt;</a:t>
            </a:r>
            <a:r>
              <a:rPr lang="en-US" sz="270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/>
            </a:br>
            <a:r>
              <a:rPr lang="en-US" sz="2400"/>
              <a:t>Supply your IdentiKey password and your Duo app will alert you to confirm the login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1767"/>
              <a:t>If you’re using a tutorial account (we provide password):</a:t>
            </a:r>
            <a:endParaRPr sz="1767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1967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167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ssh &lt;tutorial_user</a:t>
            </a:r>
            <a:r>
              <a:rPr lang="en-US" sz="2167" b="1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&gt;@tlogin1.rc.colorado.edu</a:t>
            </a:r>
            <a:endParaRPr sz="2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cxnSp>
        <p:nvCxnSpPr>
          <p:cNvPr id="200" name="Google Shape;200;p26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Configure Git</a:t>
            </a:r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configuration variables (like env) for Git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--list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set up our name and emails (use the email associated with your </a:t>
            </a:r>
            <a:r>
              <a:rPr lang="en-US" dirty="0" err="1"/>
              <a:t>github</a:t>
            </a:r>
            <a:r>
              <a:rPr lang="en-US" dirty="0"/>
              <a:t> account!)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user.name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“Jane Smith”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config --global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user.email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jane@email.com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”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are going to create a simple project that contains some simple python code.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First lets create a new directory for our project: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 		# or wherever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Repository (Repo)</a:t>
            </a:r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Git repo is a set of files that keep track of changes within a directory (folder)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need to tell Git to actually set this up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a file </a:t>
            </a:r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Now let’s create the first file for our project, the python “</a:t>
            </a:r>
            <a:r>
              <a:rPr lang="en-US" dirty="0" err="1"/>
              <a:t>hello_world.py</a:t>
            </a:r>
            <a:r>
              <a:rPr lang="en-US" dirty="0"/>
              <a:t>” script.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Keep it simple for now: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use your favorite text editor (vi/vim, nano, emacs) to create it:</a:t>
            </a:r>
            <a:endParaRPr dirty="0"/>
          </a:p>
          <a:p>
            <a:pPr marL="45720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hello_world.py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Enter the following line into the file, save and exit</a:t>
            </a:r>
            <a:endParaRPr sz="22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print(“Hello, World!”)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Init</a:t>
            </a:r>
            <a:endParaRPr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 init will initialize a directory as a Git project: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init</a:t>
            </a:r>
            <a:endParaRPr sz="22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/>
              <a:t>This will tell Git to get ready to start watching your files for every change that occurs.</a:t>
            </a:r>
            <a:endParaRPr sz="22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What's actually happening here? </a:t>
            </a:r>
            <a:endParaRPr sz="24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Git program has created a "hidden" directory called .git</a:t>
            </a:r>
            <a:endParaRPr sz="22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ls -a</a:t>
            </a:r>
            <a:endParaRPr sz="22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This is where the “magic” happens!</a:t>
            </a:r>
            <a:endParaRPr sz="22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Project history and other Git configs get stored here</a:t>
            </a:r>
            <a:endParaRPr sz="22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Can also remote this directory to remove Git from project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Version Control with Git/GitHub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Andrew Monaghan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/>
              <a:t>(Original by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Gerardo Hi</a:t>
            </a:r>
            <a:r>
              <a:rPr lang="en-US" sz="2500" dirty="0"/>
              <a:t>dalgo-Cuellar)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aside: Main vs. Master</a:t>
            </a:r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Default is changing from Master -&gt; Main as default branch or “trunk”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shorter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translates better into other languages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inclusive and recognizes issues with “master” language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now default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We’ll talk about branches later, but it’s easiest at this point to rename your default branch with: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branch -M main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git status command </a:t>
            </a:r>
            <a:r>
              <a:rPr lang="en-US" sz="2400" b="1"/>
              <a:t>displays the state of the working directory and the staging area</a:t>
            </a:r>
            <a:r>
              <a:rPr lang="en-US" sz="2400"/>
              <a:t>. </a:t>
            </a:r>
            <a:endParaRPr sz="24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It lets you see which changes have been staged, which haven't, and which files aren't being tracked by Git.</a:t>
            </a:r>
            <a:endParaRPr sz="2400"/>
          </a:p>
        </p:txBody>
      </p:sp>
      <p:grpSp>
        <p:nvGrpSpPr>
          <p:cNvPr id="257" name="Google Shape;257;p34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258" name="Google Shape;258;p34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Ignore</a:t>
            </a:r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may have some files that you don’t want tracked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secret keys (passwords, API tokens, etc)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build files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data sets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a ignore.txt file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echo “ignore this file!” &gt; ignore.txt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a .gitignore file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vim .gitignore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list any files/directories you don’t want tracked: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ignore.txt 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Ignore (RC use case)</a:t>
            </a:r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you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.gitignore</a:t>
            </a:r>
            <a:r>
              <a:rPr lang="en-US"/>
              <a:t> you can choose to ignore output files: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*out		# globbing, will get all files that end with “out”</a:t>
            </a:r>
            <a:endParaRPr sz="2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Add</a:t>
            </a:r>
            <a:endParaRPr/>
          </a:p>
        </p:txBody>
      </p:sp>
      <p:sp>
        <p:nvSpPr>
          <p:cNvPr id="281" name="Google Shape;281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The git add command </a:t>
            </a:r>
            <a:r>
              <a:rPr lang="en-US" sz="2200" b="1"/>
              <a:t>adds a change in the working directory to the staging area</a:t>
            </a:r>
            <a:r>
              <a:rPr lang="en-US" sz="2200"/>
              <a:t> (getting the “picture” ready for a snapshot)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It tells Git that you want to include updates to a particular file.</a:t>
            </a:r>
            <a:endParaRPr sz="22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add hello_world.py   # “git add .” to add all files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  <a:endParaRPr sz="13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**git add doesn't affect the repository - changes are not actually recorded until you run git commit</a:t>
            </a:r>
            <a:endParaRPr sz="1800"/>
          </a:p>
        </p:txBody>
      </p:sp>
      <p:grpSp>
        <p:nvGrpSpPr>
          <p:cNvPr id="282" name="Google Shape;282;p37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283" name="Google Shape;283;p37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</p:txBody>
        </p:sp>
      </p:grpSp>
      <p:cxnSp>
        <p:nvCxnSpPr>
          <p:cNvPr id="286" name="Google Shape;286;p37"/>
          <p:cNvCxnSpPr/>
          <p:nvPr/>
        </p:nvCxnSpPr>
        <p:spPr>
          <a:xfrm>
            <a:off x="3950950" y="501655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7" name="Google Shape;287;p37"/>
          <p:cNvSpPr txBox="1"/>
          <p:nvPr/>
        </p:nvSpPr>
        <p:spPr>
          <a:xfrm>
            <a:off x="4135425" y="4692550"/>
            <a:ext cx="79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add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Git timeline</a:t>
            </a:r>
            <a:endParaRPr/>
          </a:p>
        </p:txBody>
      </p:sp>
      <p:sp>
        <p:nvSpPr>
          <p:cNvPr id="294" name="Google Shape;294;p38"/>
          <p:cNvSpPr/>
          <p:nvPr/>
        </p:nvSpPr>
        <p:spPr>
          <a:xfrm>
            <a:off x="856150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1</a:t>
            </a:r>
            <a:endParaRPr/>
          </a:p>
        </p:txBody>
      </p:sp>
      <p:sp>
        <p:nvSpPr>
          <p:cNvPr id="295" name="Google Shape;295;p38"/>
          <p:cNvSpPr/>
          <p:nvPr/>
        </p:nvSpPr>
        <p:spPr>
          <a:xfrm>
            <a:off x="2782738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2</a:t>
            </a:r>
            <a:endParaRPr/>
          </a:p>
        </p:txBody>
      </p:sp>
      <p:sp>
        <p:nvSpPr>
          <p:cNvPr id="296" name="Google Shape;296;p38"/>
          <p:cNvSpPr/>
          <p:nvPr/>
        </p:nvSpPr>
        <p:spPr>
          <a:xfrm>
            <a:off x="4709325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3</a:t>
            </a:r>
            <a:endParaRPr/>
          </a:p>
        </p:txBody>
      </p:sp>
      <p:sp>
        <p:nvSpPr>
          <p:cNvPr id="297" name="Google Shape;297;p38"/>
          <p:cNvSpPr/>
          <p:nvPr/>
        </p:nvSpPr>
        <p:spPr>
          <a:xfrm>
            <a:off x="8008575" y="2956750"/>
            <a:ext cx="1048500" cy="10485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Save N</a:t>
            </a:r>
            <a:endParaRPr/>
          </a:p>
        </p:txBody>
      </p:sp>
      <p:cxnSp>
        <p:nvCxnSpPr>
          <p:cNvPr id="298" name="Google Shape;298;p38"/>
          <p:cNvCxnSpPr/>
          <p:nvPr/>
        </p:nvCxnSpPr>
        <p:spPr>
          <a:xfrm>
            <a:off x="1769850" y="34810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9" name="Google Shape;299;p38"/>
          <p:cNvCxnSpPr/>
          <p:nvPr/>
        </p:nvCxnSpPr>
        <p:spPr>
          <a:xfrm>
            <a:off x="3701850" y="34810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0" name="Google Shape;300;p38"/>
          <p:cNvCxnSpPr>
            <a:endCxn id="297" idx="1"/>
          </p:cNvCxnSpPr>
          <p:nvPr/>
        </p:nvCxnSpPr>
        <p:spPr>
          <a:xfrm>
            <a:off x="5757675" y="3481000"/>
            <a:ext cx="2250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301" name="Google Shape;301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803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2200"/>
              <a:t>Git commits are like savepoints or snapshots of your project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git commit command </a:t>
            </a:r>
            <a:r>
              <a:rPr lang="en-US" sz="2400" b="1"/>
              <a:t>captures a snapshot of the project's currently staged changes.</a:t>
            </a:r>
            <a:r>
              <a:rPr lang="en-US" sz="2400"/>
              <a:t>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Committed snapshots can be thought of as “safe” versions of a project.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Commits are logged with a brief message of what was changed</a:t>
            </a:r>
            <a:endParaRPr sz="240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</a:rPr>
              <a:t>$ git commit -m “initial commit”</a:t>
            </a:r>
            <a:endParaRPr sz="240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</a:rPr>
              <a:t>$ git status		# clean working directory</a:t>
            </a:r>
            <a:endParaRPr sz="2400">
              <a:solidFill>
                <a:schemeClr val="accent5"/>
              </a:solidFill>
            </a:endParaRPr>
          </a:p>
        </p:txBody>
      </p:sp>
      <p:grpSp>
        <p:nvGrpSpPr>
          <p:cNvPr id="309" name="Google Shape;309;p39"/>
          <p:cNvGrpSpPr/>
          <p:nvPr/>
        </p:nvGrpSpPr>
        <p:grpSpPr>
          <a:xfrm>
            <a:off x="2312200" y="4412800"/>
            <a:ext cx="6860850" cy="1456200"/>
            <a:chOff x="2312200" y="4412800"/>
            <a:chExt cx="6860850" cy="1456200"/>
          </a:xfrm>
        </p:grpSpPr>
        <p:sp>
          <p:nvSpPr>
            <p:cNvPr id="310" name="Google Shape;310;p39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hello_world.py</a:t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commit #1234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“initial commit”</a:t>
              </a:r>
              <a:endParaRPr/>
            </a:p>
          </p:txBody>
        </p:sp>
      </p:grpSp>
      <p:cxnSp>
        <p:nvCxnSpPr>
          <p:cNvPr id="313" name="Google Shape;313;p39"/>
          <p:cNvCxnSpPr/>
          <p:nvPr/>
        </p:nvCxnSpPr>
        <p:spPr>
          <a:xfrm>
            <a:off x="6381625" y="5049100"/>
            <a:ext cx="11937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4" name="Google Shape;314;p39"/>
          <p:cNvSpPr txBox="1"/>
          <p:nvPr/>
        </p:nvSpPr>
        <p:spPr>
          <a:xfrm>
            <a:off x="6424550" y="4725100"/>
            <a:ext cx="112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git log </a:t>
            </a:r>
            <a:r>
              <a:rPr lang="en-US" sz="2400" b="1"/>
              <a:t>lists the commits made in that repository</a:t>
            </a:r>
            <a:r>
              <a:rPr lang="en-US" sz="2400"/>
              <a:t> in reverse chronological order; the most recent commits show up first </a:t>
            </a:r>
            <a:endParaRPr sz="24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5"/>
                </a:solidFill>
              </a:rPr>
              <a:t>$ git log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22" name="Google Shape;322;p40"/>
          <p:cNvSpPr/>
          <p:nvPr/>
        </p:nvSpPr>
        <p:spPr>
          <a:xfrm>
            <a:off x="3433475" y="3139775"/>
            <a:ext cx="3317100" cy="26148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Repository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commit #5678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“third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commit #2345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“second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commit #1234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“initial commit”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Started with GitHub (remote)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2" name="Google Shape;342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GitHub: Cloud-based storage (repository, or “repo”) site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common/shared area to host projects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many Git features as a web GUI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We’re going to demonstrate how to work with remote repositories using GitHub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34327" algn="l" rtl="0"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Convince you that Git/GitHub fluency is: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Easy!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Practical (as a researcher!)</a:t>
            </a:r>
            <a:endParaRPr/>
          </a:p>
          <a:p>
            <a:pPr marL="914400" lvl="1" indent="-334327" algn="l" rtl="0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An important (if not </a:t>
            </a:r>
            <a:r>
              <a:rPr lang="en-US" i="1"/>
              <a:t>the</a:t>
            </a:r>
            <a:r>
              <a:rPr lang="en-US"/>
              <a:t> most important!) tool in your tool belt*!</a:t>
            </a:r>
            <a:endParaRPr sz="24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Understand basics of version control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Differences between Git, GitHub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Basic Git fluency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How to collaborate on a project with Git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*I may be biased</a:t>
            </a:r>
            <a:endParaRPr sz="180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0480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173" y="860498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62725" y="367097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/>
        </p:nvSpPr>
        <p:spPr>
          <a:xfrm>
            <a:off x="5480975" y="5895500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images: wikipedia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to: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Sign in (or create an account)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Click on “Create New Repository” or just “New”</a:t>
            </a:r>
            <a:endParaRPr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550" y="35713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repo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Call it whatever you would like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Ignore directions for you, just change to </a:t>
            </a:r>
            <a:r>
              <a:rPr lang="en-US" b="1" dirty="0" err="1">
                <a:solidFill>
                  <a:srgbClr val="FF0000"/>
                </a:solidFill>
              </a:rPr>
              <a:t>ssh</a:t>
            </a:r>
            <a:r>
              <a:rPr lang="en-US" dirty="0"/>
              <a:t> and copy the link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e.g. </a:t>
            </a:r>
            <a:r>
              <a:rPr lang="en-US" u="sng" dirty="0" err="1">
                <a:solidFill>
                  <a:schemeClr val="hlink"/>
                </a:solidFill>
              </a:rPr>
              <a:t>git@</a:t>
            </a:r>
            <a:r>
              <a:rPr lang="en-US" u="sng" dirty="0" err="1">
                <a:solidFill>
                  <a:schemeClr val="hlink"/>
                </a:solidFill>
                <a:hlinkClick r:id="rId3"/>
              </a:rPr>
              <a:t>github.com</a:t>
            </a:r>
            <a:r>
              <a:rPr lang="en-US" u="sng" dirty="0">
                <a:solidFill>
                  <a:schemeClr val="hlink"/>
                </a:solidFill>
              </a:rPr>
              <a:t>:</a:t>
            </a:r>
            <a:r>
              <a:rPr lang="en-US" dirty="0"/>
              <a:t>&lt;user&gt;/test-</a:t>
            </a:r>
            <a:r>
              <a:rPr lang="en-US" dirty="0" err="1"/>
              <a:t>repo.git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1D1C031-52B9-471F-3524-872570586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8" y="3773243"/>
            <a:ext cx="11989690" cy="155550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remote tells you </a:t>
            </a:r>
            <a:r>
              <a:rPr lang="en-US" b="1" dirty="0"/>
              <a:t>which remote repositories you have linked to your local project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		# should return nothing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To link our remote repository (accepts 2 values):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git@github.com</a:t>
            </a:r>
            <a:r>
              <a:rPr lang="en-US" sz="2200" u="sng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&lt;user&gt;/test-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repo.git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View remote again</a:t>
            </a:r>
            <a:endParaRPr sz="2400" dirty="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-v 		# view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as well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/>
          <p:nvPr/>
        </p:nvSpPr>
        <p:spPr>
          <a:xfrm>
            <a:off x="8961050" y="3953125"/>
            <a:ext cx="25716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Remote</a:t>
            </a:r>
            <a:endParaRPr/>
          </a:p>
        </p:txBody>
      </p:sp>
      <p:sp>
        <p:nvSpPr>
          <p:cNvPr id="372" name="Google Shape;372;p47"/>
          <p:cNvSpPr/>
          <p:nvPr/>
        </p:nvSpPr>
        <p:spPr>
          <a:xfrm>
            <a:off x="880050" y="3953125"/>
            <a:ext cx="7802100" cy="2035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</a:t>
            </a:r>
            <a:endParaRPr/>
          </a:p>
        </p:txBody>
      </p:sp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212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Sync up local code with remote GitHub repo!</a:t>
            </a:r>
            <a:endParaRPr sz="2400" dirty="0"/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Git push </a:t>
            </a:r>
            <a:r>
              <a:rPr lang="en-US" sz="2400" b="1" dirty="0"/>
              <a:t>uploads a local repositories content to a remote repository</a:t>
            </a:r>
            <a:r>
              <a:rPr lang="en-US" sz="2400" dirty="0"/>
              <a:t>. Pushing is how you transfer commits from your local repo to a remote repo</a:t>
            </a:r>
            <a:endParaRPr sz="2400"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5" name="Google Shape;375;p47"/>
          <p:cNvGrpSpPr/>
          <p:nvPr/>
        </p:nvGrpSpPr>
        <p:grpSpPr>
          <a:xfrm>
            <a:off x="1227075" y="4412800"/>
            <a:ext cx="6860850" cy="1456200"/>
            <a:chOff x="2312200" y="4412800"/>
            <a:chExt cx="6860850" cy="1456200"/>
          </a:xfrm>
        </p:grpSpPr>
        <p:sp>
          <p:nvSpPr>
            <p:cNvPr id="376" name="Google Shape;376;p47"/>
            <p:cNvSpPr/>
            <p:nvPr/>
          </p:nvSpPr>
          <p:spPr>
            <a:xfrm>
              <a:off x="2312200" y="4412800"/>
              <a:ext cx="1824900" cy="1456200"/>
            </a:xfrm>
            <a:prstGeom prst="rect">
              <a:avLst/>
            </a:prstGeom>
            <a:solidFill>
              <a:srgbClr val="E06666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Working Directory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4830175" y="4412800"/>
              <a:ext cx="1824900" cy="14562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Staging Area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7348150" y="4412800"/>
              <a:ext cx="1824900" cy="1456200"/>
            </a:xfrm>
            <a:prstGeom prst="rect">
              <a:avLst/>
            </a:prstGeom>
            <a:solidFill>
              <a:srgbClr val="6AA84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u="sng"/>
                <a:t>Repository</a:t>
              </a: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commit #1234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“initial commit”</a:t>
              </a:r>
              <a:endParaRPr/>
            </a:p>
          </p:txBody>
        </p:sp>
      </p:grpSp>
      <p:sp>
        <p:nvSpPr>
          <p:cNvPr id="379" name="Google Shape;379;p47"/>
          <p:cNvSpPr/>
          <p:nvPr/>
        </p:nvSpPr>
        <p:spPr>
          <a:xfrm>
            <a:off x="9334400" y="4412800"/>
            <a:ext cx="1824900" cy="1456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Repository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0" name="Google Shape;380;p47"/>
          <p:cNvCxnSpPr/>
          <p:nvPr/>
        </p:nvCxnSpPr>
        <p:spPr>
          <a:xfrm>
            <a:off x="7944200" y="5396325"/>
            <a:ext cx="1718400" cy="3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Google Shape;381;p47"/>
          <p:cNvSpPr txBox="1"/>
          <p:nvPr/>
        </p:nvSpPr>
        <p:spPr>
          <a:xfrm>
            <a:off x="8424800" y="5072575"/>
            <a:ext cx="112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Go back to GitHub and refresh your page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should see the files we have added (and not the ones we’ve ignored)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Some cool features!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look at our commits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directly edit/commit in the browser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Let’s do that! Let’s fix the typo and commit it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But now our remote repo is one commit ahead of our local one…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there’s an easier way!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pull combines the fetch and merge commands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**Must have clear working directory!**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or copy of a remote repo at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u="sng" dirty="0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https://github.com/ResearchComputing/HPC_software_dev_course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Update your project! (practice)</a:t>
            </a:r>
            <a:endParaRPr/>
          </a:p>
        </p:txBody>
      </p:sp>
      <p:sp>
        <p:nvSpPr>
          <p:cNvPr id="416" name="Google Shape;416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Create a new file in your test repo and Add + Commit it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Then push up to your GitHub repo and ensure your new file is there!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536" name="Google Shape;53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spcBef>
                <a:spcPts val="100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Understand basics of version control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Differences between Git, GitHub</a:t>
            </a:r>
            <a:endParaRPr dirty="0"/>
          </a:p>
          <a:p>
            <a:pPr marL="177800" lvl="0" indent="-266700" algn="l" rt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en-US" dirty="0"/>
              <a:t>Basic Git fluency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537" name="Google Shape;53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Setting started with Git (Locally)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Getting started with GitHub (Remote)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covered today: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Collaboration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-US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5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</a:t>
            </a:r>
            <a:endParaRPr/>
          </a:p>
        </p:txBody>
      </p:sp>
      <p:sp>
        <p:nvSpPr>
          <p:cNvPr id="552" name="Google Shape;55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559" name="Google Shape;559;p6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560" name="Google Shape;560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 Account Check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a free account at: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https://github.com/signup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Necessary for the GitHub portion of the class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GitHub </a:t>
            </a:r>
            <a:r>
              <a:rPr lang="en-US" dirty="0" err="1"/>
              <a:t>ssh</a:t>
            </a:r>
            <a:r>
              <a:rPr lang="en-US" dirty="0"/>
              <a:t> key setup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From your laptop terminal type</a:t>
            </a:r>
            <a:r>
              <a:rPr lang="en-US" dirty="0"/>
              <a:t>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ssh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-keygen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effectLst/>
                <a:latin typeface="Courier" pitchFamily="2" charset="0"/>
                <a:cs typeface="Courier New" panose="02070309020205020404" pitchFamily="49" charset="0"/>
              </a:rPr>
              <a:t>-t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cs typeface="Courier New" panose="02070309020205020404" pitchFamily="49" charset="0"/>
              </a:rPr>
              <a:t> ed25519 </a:t>
            </a:r>
            <a:r>
              <a:rPr lang="en-US" sz="2100" i="1" dirty="0"/>
              <a:t>#(press ‘enter’ to accept defaults)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effectLst/>
                <a:latin typeface="Courier" pitchFamily="2" charset="0"/>
              </a:rPr>
              <a:t>cat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 ~/.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ssh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</a:rPr>
              <a:t>/id_ed25519.pub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Now, go to </a:t>
            </a:r>
            <a:r>
              <a:rPr lang="en-US" b="1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github.com</a:t>
            </a:r>
            <a:r>
              <a:rPr lang="en-US" b="1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your browser: </a:t>
            </a:r>
            <a:endParaRPr lang="en-US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 on your profile icon in the top right corner to get the drop-down menu. 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c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lick “Settings,” then on the settings page, </a:t>
            </a: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 “SSH and GPG keys,” on the left side “Account settings” menu. </a:t>
            </a:r>
          </a:p>
          <a:p>
            <a:r>
              <a:rPr lang="en-US" dirty="0">
                <a:solidFill>
                  <a:srgbClr val="333333"/>
                </a:solidFill>
                <a:latin typeface="Helvetica Neue" panose="02000503000000020004" pitchFamily="2" charset="0"/>
              </a:rPr>
              <a:t>c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lick the “New SSH key” button on the right side. </a:t>
            </a:r>
          </a:p>
          <a:p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Now, you can add the title (e.g., “</a:t>
            </a:r>
            <a:r>
              <a:rPr lang="en-US" b="0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my_laptop</a:t>
            </a:r>
            <a:r>
              <a:rPr lang="en-US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”), paste your SSH key into the field, and click the “Add SSH key” to complete the setup.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4498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Started with Git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(local)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 may know about GitHub!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Thumbs up if you have visited a GitHub project before?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What kinds of things have you used GitHub for?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Git and GitHub are different, and we’ll get into that!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4875" y="199237"/>
            <a:ext cx="1657475" cy="1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version control?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Why do I need version control as a researcher? Isn’t it for developers?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NO! </a:t>
            </a:r>
            <a:r>
              <a:rPr lang="en-US" sz="2800"/>
              <a:t>Version control systems let you track changes you make to your files over time.</a:t>
            </a:r>
            <a:endParaRPr sz="2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Revert to various states of files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things out without harming originals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limited to source code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files, images, etc…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2029</Words>
  <Application>Microsoft Macintosh PowerPoint</Application>
  <PresentationFormat>Widescreen</PresentationFormat>
  <Paragraphs>362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Courier</vt:lpstr>
      <vt:lpstr>Arial Black</vt:lpstr>
      <vt:lpstr>Calibri</vt:lpstr>
      <vt:lpstr>Consolas</vt:lpstr>
      <vt:lpstr>Arial</vt:lpstr>
      <vt:lpstr>Helvetica Neue</vt:lpstr>
      <vt:lpstr>Office Theme</vt:lpstr>
      <vt:lpstr>PowerPoint Presentation</vt:lpstr>
      <vt:lpstr>Version Control with Git/GitHub</vt:lpstr>
      <vt:lpstr>My Goal</vt:lpstr>
      <vt:lpstr>Outline</vt:lpstr>
      <vt:lpstr>GitHub Account Check</vt:lpstr>
      <vt:lpstr>GitHub ssh key setup</vt:lpstr>
      <vt:lpstr>Getting Started with Git  (local)</vt:lpstr>
      <vt:lpstr>You may know about GitHub!</vt:lpstr>
      <vt:lpstr>What is version control?</vt:lpstr>
      <vt:lpstr>What is version control?</vt:lpstr>
      <vt:lpstr>Different Version Control Systems</vt:lpstr>
      <vt:lpstr>Git vs GitHub</vt:lpstr>
      <vt:lpstr>Setting Git up locally</vt:lpstr>
      <vt:lpstr>Logging into RC via Terminal</vt:lpstr>
      <vt:lpstr>Configure Git</vt:lpstr>
      <vt:lpstr>Hands on tutorial</vt:lpstr>
      <vt:lpstr>Git Repository (Repo)</vt:lpstr>
      <vt:lpstr>Create a file </vt:lpstr>
      <vt:lpstr>Git Init</vt:lpstr>
      <vt:lpstr>An aside: Main vs. Master</vt:lpstr>
      <vt:lpstr>Git Status</vt:lpstr>
      <vt:lpstr>Git Ignore</vt:lpstr>
      <vt:lpstr>Git Ignore (RC use case)</vt:lpstr>
      <vt:lpstr>Git Add</vt:lpstr>
      <vt:lpstr>Your Git timeline</vt:lpstr>
      <vt:lpstr>Git Commit</vt:lpstr>
      <vt:lpstr>Git Log</vt:lpstr>
      <vt:lpstr>Getting Started with GitHub (remote)</vt:lpstr>
      <vt:lpstr>GitHub</vt:lpstr>
      <vt:lpstr>GitHub</vt:lpstr>
      <vt:lpstr>Create Repo in GitHub</vt:lpstr>
      <vt:lpstr>Git Remote </vt:lpstr>
      <vt:lpstr>Git Push</vt:lpstr>
      <vt:lpstr>GitHub</vt:lpstr>
      <vt:lpstr>Git Fetch &amp; Merge</vt:lpstr>
      <vt:lpstr>Git Pull</vt:lpstr>
      <vt:lpstr>Git Clone</vt:lpstr>
      <vt:lpstr>Update your project! (practice)</vt:lpstr>
      <vt:lpstr>Review: Learning Goals</vt:lpstr>
      <vt:lpstr>Help! I’m stuck, where do I go?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Andrew Monaghan</cp:lastModifiedBy>
  <cp:revision>2</cp:revision>
  <dcterms:modified xsi:type="dcterms:W3CDTF">2023-03-16T18:57:06Z</dcterms:modified>
</cp:coreProperties>
</file>